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95" r:id="rId4"/>
    <p:sldId id="294" r:id="rId5"/>
    <p:sldId id="287" r:id="rId6"/>
    <p:sldId id="286" r:id="rId7"/>
    <p:sldId id="281" r:id="rId8"/>
    <p:sldId id="280" r:id="rId9"/>
    <p:sldId id="279" r:id="rId10"/>
    <p:sldId id="285" r:id="rId11"/>
    <p:sldId id="284" r:id="rId12"/>
    <p:sldId id="283" r:id="rId13"/>
    <p:sldId id="282" r:id="rId14"/>
    <p:sldId id="278"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6-9.jpg"/>
          <p:cNvPicPr>
            <a:picLocks noGrp="1" noChangeAspect="1"/>
          </p:cNvPicPr>
          <p:nvPr>
            <p:ph idx="1"/>
          </p:nvPr>
        </p:nvPicPr>
        <p:blipFill>
          <a:blip r:embed="rId2" cstate="print"/>
          <a:stretch>
            <a:fillRect/>
          </a:stretch>
        </p:blipFill>
        <p:spPr>
          <a:xfrm>
            <a:off x="1" y="0"/>
            <a:ext cx="9111290" cy="6858000"/>
          </a:xfrm>
        </p:spPr>
      </p:pic>
      <p:sp>
        <p:nvSpPr>
          <p:cNvPr id="2" name="Заголовок 1"/>
          <p:cNvSpPr>
            <a:spLocks noGrp="1"/>
          </p:cNvSpPr>
          <p:nvPr>
            <p:ph type="title"/>
          </p:nvPr>
        </p:nvSpPr>
        <p:spPr>
          <a:xfrm>
            <a:off x="3276600" y="457200"/>
            <a:ext cx="5867400" cy="3429000"/>
          </a:xfrm>
        </p:spPr>
        <p:txBody>
          <a:bodyPr>
            <a:noAutofit/>
          </a:bodyPr>
          <a:lstStyle/>
          <a:p>
            <a:r>
              <a:rPr lang="ru-RU" sz="3200" b="1" i="1" dirty="0" smtClean="0">
                <a:latin typeface="Times New Roman" pitchFamily="18" charset="0"/>
                <a:cs typeface="Times New Roman" pitchFamily="18" charset="0"/>
              </a:rPr>
              <a:t>Долгосрочный  проект по нравственно-патриотическому воспитанию</a:t>
            </a:r>
            <a:r>
              <a:rPr lang="ru-RU" sz="3200" i="1" dirty="0" smtClean="0">
                <a:latin typeface="Times New Roman" pitchFamily="18" charset="0"/>
                <a:cs typeface="Times New Roman" pitchFamily="18" charset="0"/>
              </a:rPr>
              <a:t/>
            </a:r>
            <a:br>
              <a:rPr lang="ru-RU" sz="3200"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"75-летию Победы посвящается"</a:t>
            </a:r>
            <a:endParaRPr lang="ru-RU" sz="3200" i="1" dirty="0">
              <a:latin typeface="Times New Roman" pitchFamily="18" charset="0"/>
              <a:cs typeface="Times New Roman" pitchFamily="18" charset="0"/>
            </a:endParaRPr>
          </a:p>
        </p:txBody>
      </p:sp>
      <p:sp>
        <p:nvSpPr>
          <p:cNvPr id="6" name="TextBox 5"/>
          <p:cNvSpPr txBox="1"/>
          <p:nvPr/>
        </p:nvSpPr>
        <p:spPr>
          <a:xfrm>
            <a:off x="4724400" y="4953000"/>
            <a:ext cx="4191000" cy="1477328"/>
          </a:xfrm>
          <a:prstGeom prst="rect">
            <a:avLst/>
          </a:prstGeom>
          <a:noFill/>
        </p:spPr>
        <p:txBody>
          <a:bodyPr wrap="square" rtlCol="0">
            <a:spAutoFit/>
          </a:bodyPr>
          <a:lstStyle/>
          <a:p>
            <a:pPr algn="r"/>
            <a:r>
              <a:rPr lang="ru-RU" b="1" i="1" dirty="0" err="1" smtClean="0">
                <a:latin typeface="Times New Roman" pitchFamily="18" charset="0"/>
                <a:cs typeface="Times New Roman" pitchFamily="18" charset="0"/>
              </a:rPr>
              <a:t>Руководителиь</a:t>
            </a:r>
            <a:r>
              <a:rPr lang="ru-RU" b="1" i="1" dirty="0" smtClean="0">
                <a:latin typeface="Times New Roman" pitchFamily="18" charset="0"/>
                <a:cs typeface="Times New Roman" pitchFamily="18" charset="0"/>
              </a:rPr>
              <a:t> проекта:</a:t>
            </a:r>
          </a:p>
          <a:p>
            <a:pPr algn="r"/>
            <a:r>
              <a:rPr lang="ru-RU" b="1" i="1" dirty="0" smtClean="0">
                <a:latin typeface="Times New Roman" pitchFamily="18" charset="0"/>
                <a:cs typeface="Times New Roman" pitchFamily="18" charset="0"/>
              </a:rPr>
              <a:t>Трофимова </a:t>
            </a:r>
          </a:p>
          <a:p>
            <a:pPr algn="r"/>
            <a:r>
              <a:rPr lang="ru-RU" b="1" i="1" dirty="0" smtClean="0">
                <a:latin typeface="Times New Roman" pitchFamily="18" charset="0"/>
                <a:cs typeface="Times New Roman" pitchFamily="18" charset="0"/>
              </a:rPr>
              <a:t>Светлана Михайловна, воспитатель</a:t>
            </a:r>
          </a:p>
          <a:p>
            <a:pPr algn="r"/>
            <a:r>
              <a:rPr lang="ru-RU" b="1" i="1" dirty="0" smtClean="0">
                <a:latin typeface="Times New Roman" pitchFamily="18" charset="0"/>
                <a:cs typeface="Times New Roman" pitchFamily="18" charset="0"/>
              </a:rPr>
              <a:t>Первой квалификационной категории</a:t>
            </a:r>
          </a:p>
          <a:p>
            <a:endParaRPr lang="ru-RU"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457200" y="274638"/>
            <a:ext cx="8229600" cy="411162"/>
          </a:xfrm>
        </p:spPr>
        <p:txBody>
          <a:bodyPr>
            <a:noAutofit/>
          </a:bodyPr>
          <a:lstStyle/>
          <a:p>
            <a:r>
              <a:rPr lang="ru-RU" sz="3200" i="1" dirty="0" smtClean="0">
                <a:latin typeface="Times New Roman" pitchFamily="18" charset="0"/>
                <a:cs typeface="Times New Roman" pitchFamily="18" charset="0"/>
              </a:rPr>
              <a:t>Основной этап</a:t>
            </a:r>
            <a:endParaRPr lang="ru-RU" sz="3200" i="1" dirty="0">
              <a:latin typeface="Times New Roman" pitchFamily="18" charset="0"/>
              <a:cs typeface="Times New Roman" pitchFamily="18" charset="0"/>
            </a:endParaRPr>
          </a:p>
        </p:txBody>
      </p:sp>
      <p:sp>
        <p:nvSpPr>
          <p:cNvPr id="6" name="Содержимое 5"/>
          <p:cNvSpPr>
            <a:spLocks noGrp="1"/>
          </p:cNvSpPr>
          <p:nvPr>
            <p:ph idx="1"/>
          </p:nvPr>
        </p:nvSpPr>
        <p:spPr>
          <a:xfrm>
            <a:off x="2286000" y="762000"/>
            <a:ext cx="6858000" cy="5364163"/>
          </a:xfrm>
        </p:spPr>
        <p:txBody>
          <a:bodyPr>
            <a:normAutofit fontScale="25000" lnSpcReduction="20000"/>
          </a:bodyPr>
          <a:lstStyle/>
          <a:p>
            <a:pPr algn="ctr">
              <a:buNone/>
            </a:pPr>
            <a:r>
              <a:rPr lang="ru-RU" sz="8000" dirty="0" smtClean="0">
                <a:latin typeface="Times New Roman" pitchFamily="18" charset="0"/>
                <a:cs typeface="Times New Roman" pitchFamily="18" charset="0"/>
              </a:rPr>
              <a:t>1) Обогащение предметно-развивающей среды:</a:t>
            </a:r>
          </a:p>
          <a:p>
            <a:pPr algn="ctr"/>
            <a:r>
              <a:rPr lang="ru-RU" sz="8000" dirty="0" smtClean="0">
                <a:latin typeface="Times New Roman" pitchFamily="18" charset="0"/>
                <a:cs typeface="Times New Roman" pitchFamily="18" charset="0"/>
              </a:rPr>
              <a:t>создание мини-библиотеки «Детям о войне» (подбор литературно- поэтических произведений о войне); </a:t>
            </a:r>
          </a:p>
          <a:p>
            <a:pPr algn="ctr"/>
            <a:r>
              <a:rPr lang="ru-RU" sz="8000" dirty="0" smtClean="0">
                <a:latin typeface="Times New Roman" pitchFamily="18" charset="0"/>
                <a:cs typeface="Times New Roman" pitchFamily="18" charset="0"/>
              </a:rPr>
              <a:t>оформление патриотического уголка</a:t>
            </a:r>
          </a:p>
          <a:p>
            <a:pPr algn="ctr">
              <a:buNone/>
            </a:pPr>
            <a:r>
              <a:rPr lang="ru-RU" sz="8000" dirty="0" smtClean="0">
                <a:latin typeface="Times New Roman" pitchFamily="18" charset="0"/>
                <a:cs typeface="Times New Roman" pitchFamily="18" charset="0"/>
              </a:rPr>
              <a:t> 2) Работа по обогащению жизненного опыта ребёнка:</a:t>
            </a:r>
          </a:p>
          <a:p>
            <a:pPr algn="ctr">
              <a:buNone/>
            </a:pPr>
            <a:r>
              <a:rPr lang="ru-RU" sz="8000" dirty="0" smtClean="0">
                <a:latin typeface="Times New Roman" pitchFamily="18" charset="0"/>
                <a:cs typeface="Times New Roman" pitchFamily="18" charset="0"/>
              </a:rPr>
              <a:t>– беседы с просмотром презентаций «Наша Российская армия», «Наши защитники», «9 Мая», «Дети на войне» «Памятные места нашего поселка»;</a:t>
            </a:r>
          </a:p>
          <a:p>
            <a:pPr algn="ctr">
              <a:buNone/>
            </a:pPr>
            <a:r>
              <a:rPr lang="ru-RU" sz="8000" dirty="0" smtClean="0">
                <a:latin typeface="Times New Roman" pitchFamily="18" charset="0"/>
                <a:cs typeface="Times New Roman" pitchFamily="18" charset="0"/>
              </a:rPr>
              <a:t>– рассматривание и обсуждение иллюстраций альбомов “Города - герои”, “Ордена и медали ВОВ”, “Военная техника в годы войны”, “Дети – герои войны”;</a:t>
            </a:r>
          </a:p>
          <a:p>
            <a:pPr algn="ctr">
              <a:buNone/>
            </a:pPr>
            <a:r>
              <a:rPr lang="ru-RU" sz="8000" dirty="0" smtClean="0">
                <a:latin typeface="Times New Roman" pitchFamily="18" charset="0"/>
                <a:cs typeface="Times New Roman" pitchFamily="18" charset="0"/>
              </a:rPr>
              <a:t>– чтение художественной литературы: </a:t>
            </a:r>
          </a:p>
          <a:p>
            <a:pPr algn="ctr"/>
            <a:r>
              <a:rPr lang="ru-RU" sz="8000" dirty="0" smtClean="0">
                <a:latin typeface="Times New Roman" pitchFamily="18" charset="0"/>
                <a:cs typeface="Times New Roman" pitchFamily="18" charset="0"/>
              </a:rPr>
              <a:t>Е. Благинина «Шинель», А. </a:t>
            </a:r>
            <a:r>
              <a:rPr lang="ru-RU" sz="8000" dirty="0" err="1" smtClean="0">
                <a:latin typeface="Times New Roman" pitchFamily="18" charset="0"/>
                <a:cs typeface="Times New Roman" pitchFamily="18" charset="0"/>
              </a:rPr>
              <a:t>Барто</a:t>
            </a:r>
            <a:r>
              <a:rPr lang="ru-RU" sz="8000" dirty="0" smtClean="0">
                <a:latin typeface="Times New Roman" pitchFamily="18" charset="0"/>
                <a:cs typeface="Times New Roman" pitchFamily="18" charset="0"/>
              </a:rPr>
              <a:t> «На заставе», А. Митяев «Землянка», М. Зощенко «Солдатские рассказы», Л. Кассиль «Сестра», Т. Белозёров «Майский праздник», С. Михалков «День Победы», П. Воронько «Два брата солдата», М. Борисова «Бабушка – партизанка», Л. Татьяничева «Мой дедушка», В. </a:t>
            </a:r>
            <a:r>
              <a:rPr lang="ru-RU" sz="8000" dirty="0" err="1" smtClean="0">
                <a:latin typeface="Times New Roman" pitchFamily="18" charset="0"/>
                <a:cs typeface="Times New Roman" pitchFamily="18" charset="0"/>
              </a:rPr>
              <a:t>Косовицкий</a:t>
            </a:r>
            <a:r>
              <a:rPr lang="ru-RU" sz="8000" dirty="0" smtClean="0">
                <a:latin typeface="Times New Roman" pitchFamily="18" charset="0"/>
                <a:cs typeface="Times New Roman" pitchFamily="18" charset="0"/>
              </a:rPr>
              <a:t> «Будущий мужчина»;</a:t>
            </a:r>
          </a:p>
          <a:p>
            <a:pPr algn="ctr">
              <a:buNone/>
            </a:pPr>
            <a:endParaRPr lang="ru-RU" sz="8000"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685800" y="0"/>
            <a:ext cx="8001000" cy="533400"/>
          </a:xfrm>
        </p:spPr>
        <p:txBody>
          <a:bodyPr>
            <a:noAutofit/>
          </a:bodyPr>
          <a:lstStyle/>
          <a:p>
            <a:r>
              <a:rPr lang="ru-RU" sz="2800" i="1" dirty="0" smtClean="0">
                <a:latin typeface="Times New Roman" pitchFamily="18" charset="0"/>
                <a:cs typeface="Times New Roman" pitchFamily="18" charset="0"/>
              </a:rPr>
              <a:t>Основной этап</a:t>
            </a:r>
            <a:endParaRPr lang="ru-RU" sz="2800" i="1" dirty="0">
              <a:latin typeface="Times New Roman" pitchFamily="18" charset="0"/>
              <a:cs typeface="Times New Roman" pitchFamily="18" charset="0"/>
            </a:endParaRPr>
          </a:p>
        </p:txBody>
      </p:sp>
      <p:sp>
        <p:nvSpPr>
          <p:cNvPr id="6" name="Содержимое 5"/>
          <p:cNvSpPr>
            <a:spLocks noGrp="1"/>
          </p:cNvSpPr>
          <p:nvPr>
            <p:ph idx="1"/>
          </p:nvPr>
        </p:nvSpPr>
        <p:spPr>
          <a:xfrm>
            <a:off x="2743200" y="533400"/>
            <a:ext cx="6400800" cy="5592763"/>
          </a:xfrm>
        </p:spPr>
        <p:txBody>
          <a:bodyPr>
            <a:normAutofit fontScale="92500" lnSpcReduction="20000"/>
          </a:bodyPr>
          <a:lstStyle/>
          <a:p>
            <a:pPr algn="ctr">
              <a:buNone/>
            </a:pPr>
            <a:r>
              <a:rPr lang="ru-RU" sz="1600" dirty="0" smtClean="0">
                <a:latin typeface="Times New Roman" pitchFamily="18" charset="0"/>
                <a:cs typeface="Times New Roman" pitchFamily="18" charset="0"/>
              </a:rPr>
              <a:t>2) Работа по обогащению жизненного опыта ребёнка:</a:t>
            </a:r>
          </a:p>
          <a:p>
            <a:pPr algn="ctr">
              <a:buNone/>
            </a:pPr>
            <a:r>
              <a:rPr lang="ru-RU" sz="1600" dirty="0" smtClean="0">
                <a:latin typeface="Times New Roman" pitchFamily="18" charset="0"/>
                <a:cs typeface="Times New Roman" pitchFamily="18" charset="0"/>
              </a:rPr>
              <a:t>– беседы с просмотром презентаций «Наша Российская армия», «Наши защитники», «9 Мая», «Дети на войне» «Памятные места нашего поселка»;</a:t>
            </a:r>
          </a:p>
          <a:p>
            <a:pPr algn="ctr">
              <a:buNone/>
            </a:pPr>
            <a:r>
              <a:rPr lang="ru-RU" sz="1600" dirty="0" smtClean="0">
                <a:latin typeface="Times New Roman" pitchFamily="18" charset="0"/>
                <a:cs typeface="Times New Roman" pitchFamily="18" charset="0"/>
              </a:rPr>
              <a:t>– рассматривание и обсуждение иллюстраций альбомов “Города - герои”, “Ордена и медали ВОВ”, “Военная техника в годы войны”, “Дети – герои войны”;</a:t>
            </a:r>
          </a:p>
          <a:p>
            <a:pPr algn="ctr">
              <a:buNone/>
            </a:pPr>
            <a:r>
              <a:rPr lang="ru-RU" sz="1600" dirty="0" smtClean="0">
                <a:latin typeface="Times New Roman" pitchFamily="18" charset="0"/>
                <a:cs typeface="Times New Roman" pitchFamily="18" charset="0"/>
              </a:rPr>
              <a:t>- рассматривание репродукций картин советских художников А.И.Лактионова «Письмо с фронта», К. Ф. </a:t>
            </a:r>
            <a:r>
              <a:rPr lang="ru-RU" sz="1600" dirty="0" err="1" smtClean="0">
                <a:latin typeface="Times New Roman" pitchFamily="18" charset="0"/>
                <a:cs typeface="Times New Roman" pitchFamily="18" charset="0"/>
              </a:rPr>
              <a:t>Юона</a:t>
            </a:r>
            <a:r>
              <a:rPr lang="ru-RU" sz="1600" dirty="0" smtClean="0">
                <a:latin typeface="Times New Roman" pitchFamily="18" charset="0"/>
                <a:cs typeface="Times New Roman" pitchFamily="18" charset="0"/>
              </a:rPr>
              <a:t>  «Парад на Красной площади в Москве»</a:t>
            </a:r>
          </a:p>
          <a:p>
            <a:pPr algn="ctr">
              <a:buNone/>
            </a:pPr>
            <a:r>
              <a:rPr lang="ru-RU" sz="1600" dirty="0" smtClean="0">
                <a:latin typeface="Times New Roman" pitchFamily="18" charset="0"/>
                <a:cs typeface="Times New Roman" pitchFamily="18" charset="0"/>
              </a:rPr>
              <a:t>– рисование «Пограничник с собакой», «Боевые машины», «Солдат на посту», «Салют Победы»; конструирование«Танки»,  «Самолёты»,  «Корабли»;</a:t>
            </a:r>
          </a:p>
          <a:p>
            <a:pPr algn="ctr">
              <a:buNone/>
            </a:pPr>
            <a:r>
              <a:rPr lang="ru-RU" sz="1600" dirty="0" smtClean="0">
                <a:latin typeface="Times New Roman" pitchFamily="18" charset="0"/>
                <a:cs typeface="Times New Roman" pitchFamily="18" charset="0"/>
              </a:rPr>
              <a:t> - слушание песен военных лет и песен о войне: «День Победы» (сл.Л. Некрасова, муз. А. Белоусова), «Священная война» (муз. М. </a:t>
            </a:r>
            <a:r>
              <a:rPr lang="ru-RU" sz="1600" dirty="0" err="1" smtClean="0">
                <a:latin typeface="Times New Roman" pitchFamily="18" charset="0"/>
                <a:cs typeface="Times New Roman" pitchFamily="18" charset="0"/>
              </a:rPr>
              <a:t>Блантера</a:t>
            </a:r>
            <a:r>
              <a:rPr lang="ru-RU" sz="1600" dirty="0" smtClean="0">
                <a:latin typeface="Times New Roman" pitchFamily="18" charset="0"/>
                <a:cs typeface="Times New Roman" pitchFamily="18" charset="0"/>
              </a:rPr>
              <a:t>, сл.В. Лебедева- Кумача), «Катюша» (муз. М. </a:t>
            </a:r>
            <a:r>
              <a:rPr lang="ru-RU" sz="1600" dirty="0" err="1" smtClean="0">
                <a:latin typeface="Times New Roman" pitchFamily="18" charset="0"/>
                <a:cs typeface="Times New Roman" pitchFamily="18" charset="0"/>
              </a:rPr>
              <a:t>Блантера</a:t>
            </a:r>
            <a:r>
              <a:rPr lang="ru-RU" sz="1600" dirty="0" smtClean="0">
                <a:latin typeface="Times New Roman" pitchFamily="18" charset="0"/>
                <a:cs typeface="Times New Roman" pitchFamily="18" charset="0"/>
              </a:rPr>
              <a:t>, сл. М. Исаковского), «Тёмная ночь» (муз. Н. Богословского, сл. В. </a:t>
            </a:r>
            <a:r>
              <a:rPr lang="ru-RU" sz="1600" dirty="0" err="1" smtClean="0">
                <a:latin typeface="Times New Roman" pitchFamily="18" charset="0"/>
                <a:cs typeface="Times New Roman" pitchFamily="18" charset="0"/>
              </a:rPr>
              <a:t>Агатова</a:t>
            </a:r>
            <a:r>
              <a:rPr lang="ru-RU" sz="1600" dirty="0" smtClean="0">
                <a:latin typeface="Times New Roman" pitchFamily="18" charset="0"/>
                <a:cs typeface="Times New Roman" pitchFamily="18" charset="0"/>
              </a:rPr>
              <a:t>), «Марш Победы» М. </a:t>
            </a:r>
            <a:r>
              <a:rPr lang="ru-RU" sz="1600" dirty="0" err="1" smtClean="0">
                <a:latin typeface="Times New Roman" pitchFamily="18" charset="0"/>
                <a:cs typeface="Times New Roman" pitchFamily="18" charset="0"/>
              </a:rPr>
              <a:t>Старокадомского</a:t>
            </a:r>
            <a:r>
              <a:rPr lang="ru-RU" sz="1600" dirty="0" smtClean="0">
                <a:latin typeface="Times New Roman" pitchFamily="18" charset="0"/>
                <a:cs typeface="Times New Roman" pitchFamily="18" charset="0"/>
              </a:rPr>
              <a:t>, «Военный марш» Г. Свиридова, «Прощание славянки» В. Агапкина, «День Победы» (муз. Д. </a:t>
            </a:r>
            <a:r>
              <a:rPr lang="ru-RU" sz="1600" dirty="0" err="1" smtClean="0">
                <a:latin typeface="Times New Roman" pitchFamily="18" charset="0"/>
                <a:cs typeface="Times New Roman" pitchFamily="18" charset="0"/>
              </a:rPr>
              <a:t>Тухманова</a:t>
            </a:r>
            <a:r>
              <a:rPr lang="ru-RU" sz="1600" dirty="0" smtClean="0">
                <a:latin typeface="Times New Roman" pitchFamily="18" charset="0"/>
                <a:cs typeface="Times New Roman" pitchFamily="18" charset="0"/>
              </a:rPr>
              <a:t>, сл. В. Харитонова);</a:t>
            </a:r>
          </a:p>
          <a:p>
            <a:pPr algn="ctr">
              <a:buNone/>
            </a:pPr>
            <a:r>
              <a:rPr lang="ru-RU" sz="1600" dirty="0" smtClean="0">
                <a:latin typeface="Times New Roman" pitchFamily="18" charset="0"/>
                <a:cs typeface="Times New Roman" pitchFamily="18" charset="0"/>
              </a:rPr>
              <a:t> - посещение выставки «Героизм </a:t>
            </a:r>
            <a:r>
              <a:rPr lang="ru-RU" sz="1600" dirty="0" err="1" smtClean="0">
                <a:latin typeface="Times New Roman" pitchFamily="18" charset="0"/>
                <a:cs typeface="Times New Roman" pitchFamily="18" charset="0"/>
              </a:rPr>
              <a:t>рассказовцев</a:t>
            </a:r>
            <a:r>
              <a:rPr lang="ru-RU" sz="1600" dirty="0" smtClean="0">
                <a:latin typeface="Times New Roman" pitchFamily="18" charset="0"/>
                <a:cs typeface="Times New Roman" pitchFamily="18" charset="0"/>
              </a:rPr>
              <a:t> в годы Великой Отечественной войны» краеведческого музея г. Рассказово; </a:t>
            </a:r>
          </a:p>
          <a:p>
            <a:pPr algn="ctr">
              <a:buNone/>
            </a:pPr>
            <a:r>
              <a:rPr lang="ru-RU" sz="1600" dirty="0" smtClean="0">
                <a:latin typeface="Times New Roman" pitchFamily="18" charset="0"/>
                <a:cs typeface="Times New Roman" pitchFamily="18" charset="0"/>
              </a:rPr>
              <a:t>- посещение родителей с детьми памятников, мемориалов, посвященных героям ВОВ</a:t>
            </a:r>
          </a:p>
          <a:p>
            <a:pPr algn="ctr"/>
            <a:r>
              <a:rPr lang="ru-RU" sz="1600" dirty="0" smtClean="0">
                <a:latin typeface="Times New Roman" pitchFamily="18" charset="0"/>
                <a:cs typeface="Times New Roman" pitchFamily="18" charset="0"/>
              </a:rPr>
              <a:t>- участие в городском мероприятии, посвященном Дню Победы.</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762000" y="274638"/>
            <a:ext cx="7924800" cy="411162"/>
          </a:xfrm>
        </p:spPr>
        <p:txBody>
          <a:bodyPr>
            <a:noAutofit/>
          </a:bodyPr>
          <a:lstStyle/>
          <a:p>
            <a:r>
              <a:rPr lang="ru-RU" sz="2800" i="1" dirty="0" smtClean="0">
                <a:latin typeface="Times New Roman" pitchFamily="18" charset="0"/>
                <a:cs typeface="Times New Roman" pitchFamily="18" charset="0"/>
              </a:rPr>
              <a:t>Основной этап</a:t>
            </a:r>
            <a:endParaRPr lang="ru-RU" sz="2800" i="1" dirty="0">
              <a:latin typeface="Times New Roman" pitchFamily="18" charset="0"/>
              <a:cs typeface="Times New Roman" pitchFamily="18" charset="0"/>
            </a:endParaRPr>
          </a:p>
        </p:txBody>
      </p:sp>
      <p:sp>
        <p:nvSpPr>
          <p:cNvPr id="6" name="Содержимое 5"/>
          <p:cNvSpPr>
            <a:spLocks noGrp="1"/>
          </p:cNvSpPr>
          <p:nvPr>
            <p:ph idx="1"/>
          </p:nvPr>
        </p:nvSpPr>
        <p:spPr>
          <a:xfrm>
            <a:off x="2057400" y="685800"/>
            <a:ext cx="6934200" cy="5410200"/>
          </a:xfrm>
        </p:spPr>
        <p:txBody>
          <a:bodyPr>
            <a:normAutofit fontScale="92500" lnSpcReduction="10000"/>
          </a:bodyPr>
          <a:lstStyle/>
          <a:p>
            <a:pPr algn="ctr">
              <a:buNone/>
            </a:pPr>
            <a:r>
              <a:rPr lang="ru-RU" sz="2000" dirty="0" smtClean="0">
                <a:latin typeface="Times New Roman" pitchFamily="18" charset="0"/>
                <a:cs typeface="Times New Roman" pitchFamily="18" charset="0"/>
              </a:rPr>
              <a:t> 3) Работа по обогащению игрового опыта ребёнка: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дидактические игры: «Назови рода войск», «Кому, что нужно?», «Что для чего», «Скажи наоборот», «Кто больше назовет качеств героя», «Чья форма?», «Кто шагает на параде?», «Подбери картинку», «Что нужно солдату, моряку, пограничнику, лётчику», «Военная техника»;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коммуникативные игры “Поводырь”, “Служили два товарища”, “Медицинские сестры”, “Перенести раненого”;</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подвижные игры «Шагаем на параде», «Доставь донесение», «До свидания, мальчики», «Флажки», «Перейди болото»; </a:t>
            </a:r>
          </a:p>
          <a:p>
            <a:pPr algn="ctr"/>
            <a:r>
              <a:rPr lang="ru-RU" sz="2000" dirty="0" smtClean="0">
                <a:latin typeface="Times New Roman" pitchFamily="18" charset="0"/>
                <a:cs typeface="Times New Roman" pitchFamily="18" charset="0"/>
              </a:rPr>
              <a:t>- игры - состязания: «Кто быстрее?», «Самый меткий», «Самый смелый», «Полоса препятствий»;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сюжетно-ролевые игры: «Разведчики», «Госпиталь», «Парад», «Медсанчасть», «Командный штаб», «Полевая кухня».</a:t>
            </a:r>
          </a:p>
          <a:p>
            <a:pPr algn="ctr"/>
            <a:r>
              <a:rPr lang="ru-RU" sz="2000" b="1" dirty="0" smtClean="0">
                <a:latin typeface="Times New Roman" pitchFamily="18" charset="0"/>
                <a:cs typeface="Times New Roman" pitchFamily="18" charset="0"/>
              </a:rPr>
              <a:t>Поисково-патриотический </a:t>
            </a:r>
            <a:r>
              <a:rPr lang="ru-RU" sz="2000" b="1" dirty="0" err="1" smtClean="0">
                <a:latin typeface="Times New Roman" pitchFamily="18" charset="0"/>
                <a:cs typeface="Times New Roman" pitchFamily="18" charset="0"/>
              </a:rPr>
              <a:t>квест</a:t>
            </a:r>
            <a:endParaRPr lang="ru-RU" sz="2000"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«Российская Армия – самая мощная, быстрая, могучая!»</a:t>
            </a:r>
            <a:endParaRPr lang="ru-RU" sz="2000" dirty="0" smtClean="0">
              <a:latin typeface="Times New Roman" pitchFamily="18" charset="0"/>
              <a:cs typeface="Times New Roman" pitchFamily="18" charset="0"/>
            </a:endParaRPr>
          </a:p>
          <a:p>
            <a:r>
              <a:rPr lang="ru-RU" sz="800" dirty="0" smtClean="0"/>
              <a:t> </a:t>
            </a:r>
          </a:p>
          <a:p>
            <a:endParaRPr lang="ru-RU" sz="8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762000" y="274638"/>
            <a:ext cx="7924800" cy="563562"/>
          </a:xfrm>
        </p:spPr>
        <p:txBody>
          <a:bodyPr>
            <a:normAutofit/>
          </a:bodyPr>
          <a:lstStyle/>
          <a:p>
            <a:r>
              <a:rPr lang="ru-RU" sz="2400" dirty="0" smtClean="0">
                <a:latin typeface="Times New Roman" pitchFamily="18" charset="0"/>
                <a:cs typeface="Times New Roman" pitchFamily="18" charset="0"/>
              </a:rPr>
              <a:t>Заключительный этап</a:t>
            </a:r>
            <a:endParaRPr lang="ru-RU" sz="2400" dirty="0">
              <a:latin typeface="Times New Roman" pitchFamily="18" charset="0"/>
              <a:cs typeface="Times New Roman" pitchFamily="18" charset="0"/>
            </a:endParaRPr>
          </a:p>
        </p:txBody>
      </p:sp>
      <p:sp>
        <p:nvSpPr>
          <p:cNvPr id="6" name="Содержимое 5"/>
          <p:cNvSpPr>
            <a:spLocks noGrp="1"/>
          </p:cNvSpPr>
          <p:nvPr>
            <p:ph idx="1"/>
          </p:nvPr>
        </p:nvSpPr>
        <p:spPr>
          <a:xfrm>
            <a:off x="685800" y="990600"/>
            <a:ext cx="8001000" cy="5135563"/>
          </a:xfrm>
        </p:spPr>
        <p:txBody>
          <a:bodyPr>
            <a:normAutofit/>
          </a:bodyPr>
          <a:lstStyle/>
          <a:p>
            <a:pPr algn="ctr">
              <a:buNone/>
            </a:pPr>
            <a:r>
              <a:rPr lang="ru-RU" sz="2400" dirty="0" smtClean="0">
                <a:latin typeface="Times New Roman" pitchFamily="18" charset="0"/>
                <a:cs typeface="Times New Roman" pitchFamily="18" charset="0"/>
              </a:rPr>
              <a:t>Блиц-опрос (диагностика) детей </a:t>
            </a:r>
            <a:r>
              <a:rPr lang="ru-RU" sz="2400" b="1" dirty="0" smtClean="0">
                <a:latin typeface="Times New Roman" pitchFamily="18" charset="0"/>
                <a:cs typeface="Times New Roman" pitchFamily="18" charset="0"/>
              </a:rPr>
              <a:t>«Что ты знаешь о Великой Отечественной войне?»(май)</a:t>
            </a: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  Анализ участия родителей в патриотическом воспитании детей. Психолого-педагогическая гостиная «Подвиг моего деда» с последующим обсуждением </a:t>
            </a:r>
            <a:r>
              <a:rPr lang="ru-RU" sz="2400" dirty="0" smtClean="0">
                <a:latin typeface="Times New Roman" pitchFamily="18" charset="0"/>
                <a:cs typeface="Times New Roman" pitchFamily="18" charset="0"/>
              </a:rPr>
              <a:t>прохождение в колонне Бессмертного </a:t>
            </a:r>
            <a:r>
              <a:rPr lang="ru-RU" sz="2400" dirty="0" smtClean="0">
                <a:latin typeface="Times New Roman" pitchFamily="18" charset="0"/>
                <a:cs typeface="Times New Roman" pitchFamily="18" charset="0"/>
              </a:rPr>
              <a:t>полка и Аллеи Славы(апрель)</a:t>
            </a:r>
          </a:p>
          <a:p>
            <a:pPr algn="ctr">
              <a:buNone/>
            </a:pPr>
            <a:r>
              <a:rPr lang="ru-RU" sz="2400" dirty="0" smtClean="0">
                <a:latin typeface="Times New Roman" pitchFamily="18" charset="0"/>
                <a:cs typeface="Times New Roman" pitchFamily="18" charset="0"/>
              </a:rPr>
              <a:t> </a:t>
            </a:r>
          </a:p>
          <a:p>
            <a:pPr algn="ctr">
              <a:buNone/>
            </a:pPr>
            <a:r>
              <a:rPr lang="ru-RU" sz="2400" dirty="0" smtClean="0">
                <a:latin typeface="Times New Roman" pitchFamily="18" charset="0"/>
                <a:cs typeface="Times New Roman" pitchFamily="18" charset="0"/>
              </a:rPr>
              <a:t>  Праздник</a:t>
            </a:r>
          </a:p>
          <a:p>
            <a:pPr algn="ct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«Слава, мужество и подвиги детей-героев ВОВ»(май)</a:t>
            </a: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  Подведение итогов</a:t>
            </a:r>
          </a:p>
          <a:p>
            <a:endParaRPr lang="ru-RU" sz="1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normAutofit/>
          </a:bodyPr>
          <a:lstStyle/>
          <a:p>
            <a:pPr algn="ctr"/>
            <a:endParaRPr lang="ru-RU" sz="4800" dirty="0" smtClean="0">
              <a:latin typeface="Monotype Corsiva" pitchFamily="66" charset="0"/>
            </a:endParaRPr>
          </a:p>
          <a:p>
            <a:pPr algn="ctr"/>
            <a:r>
              <a:rPr lang="ru-RU" sz="4800" dirty="0" smtClean="0">
                <a:latin typeface="Monotype Corsiva" pitchFamily="66" charset="0"/>
              </a:rPr>
              <a:t>Благодарю за внимание!!!</a:t>
            </a:r>
            <a:endParaRPr lang="ru-RU" sz="4800"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457200" y="274638"/>
            <a:ext cx="8229600" cy="45719"/>
          </a:xfrm>
        </p:spPr>
        <p:txBody>
          <a:bodyPr>
            <a:normAutofit fontScale="90000"/>
          </a:bodyPr>
          <a:lstStyle/>
          <a:p>
            <a:endParaRPr lang="ru-RU" dirty="0"/>
          </a:p>
        </p:txBody>
      </p:sp>
      <p:sp>
        <p:nvSpPr>
          <p:cNvPr id="6" name="Содержимое 5"/>
          <p:cNvSpPr>
            <a:spLocks noGrp="1"/>
          </p:cNvSpPr>
          <p:nvPr>
            <p:ph idx="1"/>
          </p:nvPr>
        </p:nvSpPr>
        <p:spPr>
          <a:xfrm>
            <a:off x="762000" y="304800"/>
            <a:ext cx="8382000" cy="5943600"/>
          </a:xfrm>
        </p:spPr>
        <p:txBody>
          <a:bodyPr>
            <a:normAutofit/>
          </a:bodyPr>
          <a:lstStyle/>
          <a:p>
            <a:pPr algn="ctr">
              <a:buNone/>
            </a:pPr>
            <a:r>
              <a:rPr lang="ru-RU"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Проект </a:t>
            </a:r>
            <a:r>
              <a:rPr lang="ru-RU" sz="2400" dirty="0" smtClean="0">
                <a:latin typeface="Times New Roman" pitchFamily="18" charset="0"/>
                <a:cs typeface="Times New Roman" pitchFamily="18" charset="0"/>
              </a:rPr>
              <a:t>направлен на изучение подвига народа в войне 1941-1945гг., его славе, мужестве.</a:t>
            </a:r>
          </a:p>
          <a:p>
            <a:pPr algn="ctr">
              <a:buNone/>
            </a:pPr>
            <a:r>
              <a:rPr lang="ru-RU" sz="2400" dirty="0" smtClean="0">
                <a:latin typeface="Times New Roman" pitchFamily="18" charset="0"/>
                <a:cs typeface="Times New Roman" pitchFamily="18" charset="0"/>
              </a:rPr>
              <a:t>В  данном проекте предусматриваются следующие </a:t>
            </a:r>
            <a:r>
              <a:rPr lang="ru-RU" sz="2400" b="1" dirty="0" smtClean="0">
                <a:latin typeface="Times New Roman" pitchFamily="18" charset="0"/>
                <a:cs typeface="Times New Roman" pitchFamily="18" charset="0"/>
              </a:rPr>
              <a:t>виды детской деятельности</a:t>
            </a:r>
            <a:r>
              <a:rPr lang="ru-RU" sz="2400" dirty="0" smtClean="0">
                <a:latin typeface="Times New Roman" pitchFamily="18" charset="0"/>
                <a:cs typeface="Times New Roman" pitchFamily="18" charset="0"/>
              </a:rPr>
              <a:t>:</a:t>
            </a:r>
          </a:p>
          <a:p>
            <a:pPr algn="r"/>
            <a:r>
              <a:rPr lang="ru-RU" sz="2400" dirty="0" smtClean="0">
                <a:latin typeface="Times New Roman" pitchFamily="18" charset="0"/>
                <a:cs typeface="Times New Roman" pitchFamily="18" charset="0"/>
              </a:rPr>
              <a:t>Чтение и заучивание стихотворений;</a:t>
            </a:r>
          </a:p>
          <a:p>
            <a:pPr algn="r"/>
            <a:r>
              <a:rPr lang="ru-RU" sz="2400" dirty="0" smtClean="0">
                <a:latin typeface="Times New Roman" pitchFamily="18" charset="0"/>
                <a:cs typeface="Times New Roman" pitchFamily="18" charset="0"/>
              </a:rPr>
              <a:t> Чтение художественной литературы;</a:t>
            </a:r>
          </a:p>
          <a:p>
            <a:pPr algn="r"/>
            <a:r>
              <a:rPr lang="ru-RU" sz="2400" dirty="0" smtClean="0">
                <a:latin typeface="Times New Roman" pitchFamily="18" charset="0"/>
                <a:cs typeface="Times New Roman" pitchFamily="18" charset="0"/>
              </a:rPr>
              <a:t>Познавательные занятия в группах;</a:t>
            </a:r>
          </a:p>
          <a:p>
            <a:pPr algn="r"/>
            <a:r>
              <a:rPr lang="ru-RU" sz="2400" dirty="0" smtClean="0">
                <a:latin typeface="Times New Roman" pitchFamily="18" charset="0"/>
                <a:cs typeface="Times New Roman" pitchFamily="18" charset="0"/>
              </a:rPr>
              <a:t> Продуктивная деятельность;</a:t>
            </a:r>
          </a:p>
          <a:p>
            <a:pPr algn="r"/>
            <a:r>
              <a:rPr lang="ru-RU" sz="2400" dirty="0" smtClean="0">
                <a:latin typeface="Times New Roman" pitchFamily="18" charset="0"/>
                <a:cs typeface="Times New Roman" pitchFamily="18" charset="0"/>
              </a:rPr>
              <a:t> Игровая деятельность;</a:t>
            </a:r>
          </a:p>
          <a:p>
            <a:pPr algn="r"/>
            <a:r>
              <a:rPr lang="ru-RU" sz="2400" dirty="0" smtClean="0">
                <a:latin typeface="Times New Roman" pitchFamily="18" charset="0"/>
                <a:cs typeface="Times New Roman" pitchFamily="18" charset="0"/>
              </a:rPr>
              <a:t>Итоговое межгрупповое занятие </a:t>
            </a:r>
            <a:endParaRPr lang="ru-RU" sz="2400" dirty="0" smtClean="0">
              <a:latin typeface="Times New Roman" pitchFamily="18" charset="0"/>
              <a:cs typeface="Times New Roman" pitchFamily="18" charset="0"/>
            </a:endParaRPr>
          </a:p>
          <a:p>
            <a:pPr algn="r">
              <a:buNone/>
            </a:pPr>
            <a:r>
              <a:rPr lang="ru-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Слава, мужество и подвиги героев ВОВ»</a:t>
            </a:r>
          </a:p>
          <a:p>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7" name="Заголовок 6"/>
          <p:cNvSpPr>
            <a:spLocks noGrp="1"/>
          </p:cNvSpPr>
          <p:nvPr>
            <p:ph type="title"/>
          </p:nvPr>
        </p:nvSpPr>
        <p:spPr>
          <a:xfrm>
            <a:off x="762000" y="0"/>
            <a:ext cx="7315200" cy="6172200"/>
          </a:xfrm>
        </p:spPr>
        <p:txBody>
          <a:bodyPr>
            <a:noAutofit/>
          </a:bodyPr>
          <a:lstStyle/>
          <a:p>
            <a:pPr algn="r"/>
            <a:r>
              <a:rPr lang="ru-RU" sz="2000" b="1" i="1" dirty="0" smtClean="0">
                <a:latin typeface="Times New Roman" pitchFamily="18" charset="0"/>
                <a:cs typeface="Times New Roman" pitchFamily="18" charset="0"/>
              </a:rPr>
              <a:t>Тип проекта:</a:t>
            </a:r>
            <a:r>
              <a:rPr lang="ru-RU" sz="2000" i="1" dirty="0" smtClean="0">
                <a:latin typeface="Times New Roman" pitchFamily="18" charset="0"/>
                <a:cs typeface="Times New Roman" pitchFamily="18" charset="0"/>
              </a:rPr>
              <a:t> познавательно-патриотический, социально-значимый</a:t>
            </a:r>
            <a:br>
              <a:rPr lang="ru-RU" sz="2000"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Цель проекта:</a:t>
            </a:r>
            <a:r>
              <a:rPr lang="ru-RU" sz="2000" i="1" dirty="0" smtClean="0">
                <a:latin typeface="Times New Roman" pitchFamily="18" charset="0"/>
                <a:cs typeface="Times New Roman" pitchFamily="18" charset="0"/>
              </a:rPr>
              <a:t> создание условий для формирования гражданской позиции и нравственно-патриотических чувств у старших дошкольников посредством знакомства с историческим событием нашей страны — Великой   Отечественной войной.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Задачи </a:t>
            </a:r>
            <a:r>
              <a:rPr lang="ru-RU" sz="2000" b="1" i="1" dirty="0" smtClean="0">
                <a:latin typeface="Times New Roman" pitchFamily="18" charset="0"/>
                <a:cs typeface="Times New Roman" pitchFamily="18" charset="0"/>
              </a:rPr>
              <a:t>проекта</a:t>
            </a:r>
            <a:r>
              <a:rPr lang="ru-RU" sz="2000" b="1" i="1" dirty="0" smtClean="0">
                <a:latin typeface="Times New Roman" pitchFamily="18" charset="0"/>
                <a:cs typeface="Times New Roman" pitchFamily="18" charset="0"/>
              </a:rPr>
              <a:t>:</a:t>
            </a:r>
            <a:br>
              <a:rPr lang="ru-RU" sz="2000" b="1"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-расширять </a:t>
            </a:r>
            <a:r>
              <a:rPr lang="ru-RU" sz="2000" i="1" dirty="0" smtClean="0">
                <a:latin typeface="Times New Roman" pitchFamily="18" charset="0"/>
                <a:cs typeface="Times New Roman" pitchFamily="18" charset="0"/>
              </a:rPr>
              <a:t>знания о таких понятиях как слава,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мужество</a:t>
            </a:r>
            <a:r>
              <a:rPr lang="ru-RU" sz="2000" i="1" dirty="0" smtClean="0">
                <a:latin typeface="Times New Roman" pitchFamily="18" charset="0"/>
                <a:cs typeface="Times New Roman" pitchFamily="18" charset="0"/>
              </a:rPr>
              <a:t>, героизм, защита</a:t>
            </a:r>
            <a:r>
              <a:rPr lang="ru-RU" sz="2000" i="1" dirty="0" smtClean="0">
                <a:latin typeface="Times New Roman" pitchFamily="18" charset="0"/>
                <a:cs typeface="Times New Roman" pitchFamily="18" charset="0"/>
              </a:rPr>
              <a:t>;</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-познакомить </a:t>
            </a:r>
            <a:r>
              <a:rPr lang="ru-RU" sz="2000" i="1" dirty="0" smtClean="0">
                <a:latin typeface="Times New Roman" pitchFamily="18" charset="0"/>
                <a:cs typeface="Times New Roman" pitchFamily="18" charset="0"/>
              </a:rPr>
              <a:t>с именами и подвигами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Юных </a:t>
            </a:r>
            <a:r>
              <a:rPr lang="ru-RU" sz="2000" i="1" dirty="0" smtClean="0">
                <a:latin typeface="Times New Roman" pitchFamily="18" charset="0"/>
                <a:cs typeface="Times New Roman" pitchFamily="18" charset="0"/>
              </a:rPr>
              <a:t>героев-защитников;</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-воспитывать </a:t>
            </a:r>
            <a:r>
              <a:rPr lang="ru-RU" sz="2000" i="1" dirty="0" smtClean="0">
                <a:latin typeface="Times New Roman" pitchFamily="18" charset="0"/>
                <a:cs typeface="Times New Roman" pitchFamily="18" charset="0"/>
              </a:rPr>
              <a:t>в детях гордость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за </a:t>
            </a:r>
            <a:r>
              <a:rPr lang="ru-RU" sz="2000" i="1" dirty="0" smtClean="0">
                <a:latin typeface="Times New Roman" pitchFamily="18" charset="0"/>
                <a:cs typeface="Times New Roman" pitchFamily="18" charset="0"/>
              </a:rPr>
              <a:t>историческое прошлое Родины, </a:t>
            </a: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любовь </a:t>
            </a:r>
            <a:r>
              <a:rPr lang="ru-RU" sz="2000" i="1" dirty="0" smtClean="0">
                <a:latin typeface="Times New Roman" pitchFamily="18" charset="0"/>
                <a:cs typeface="Times New Roman" pitchFamily="18" charset="0"/>
              </a:rPr>
              <a:t>и уважение к своему народу;</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ориентировать </a:t>
            </a:r>
            <a:r>
              <a:rPr lang="ru-RU" sz="2000" i="1" dirty="0" smtClean="0">
                <a:latin typeface="Times New Roman" pitchFamily="18" charset="0"/>
                <a:cs typeface="Times New Roman" pitchFamily="18" charset="0"/>
              </a:rPr>
              <a:t>родителей</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на патриотическое воспитание в семье.</a:t>
            </a:r>
            <a:br>
              <a:rPr lang="ru-RU" sz="2000" i="1" dirty="0" smtClean="0">
                <a:latin typeface="Times New Roman" pitchFamily="18" charset="0"/>
                <a:cs typeface="Times New Roman" pitchFamily="18" charset="0"/>
              </a:rPr>
            </a:br>
            <a:endParaRPr lang="ru-RU" sz="20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457200" y="274638"/>
            <a:ext cx="8229600" cy="182562"/>
          </a:xfrm>
        </p:spPr>
        <p:txBody>
          <a:bodyPr>
            <a:normAutofit fontScale="90000"/>
          </a:bodyPr>
          <a:lstStyle/>
          <a:p>
            <a:endParaRPr lang="ru-RU" dirty="0"/>
          </a:p>
        </p:txBody>
      </p:sp>
      <p:sp>
        <p:nvSpPr>
          <p:cNvPr id="6" name="Содержимое 5"/>
          <p:cNvSpPr>
            <a:spLocks noGrp="1"/>
          </p:cNvSpPr>
          <p:nvPr>
            <p:ph idx="1"/>
          </p:nvPr>
        </p:nvSpPr>
        <p:spPr>
          <a:xfrm>
            <a:off x="2209800" y="304800"/>
            <a:ext cx="6934200" cy="5791201"/>
          </a:xfrm>
        </p:spPr>
        <p:txBody>
          <a:bodyPr>
            <a:normAutofit/>
          </a:bodyPr>
          <a:lstStyle/>
          <a:p>
            <a:pPr algn="ctr">
              <a:buNone/>
            </a:pPr>
            <a:endParaRPr lang="ru-RU" sz="2000" b="1" i="1" dirty="0" smtClean="0">
              <a:latin typeface="Times New Roman" pitchFamily="18" charset="0"/>
              <a:cs typeface="Times New Roman" pitchFamily="18" charset="0"/>
            </a:endParaRPr>
          </a:p>
          <a:p>
            <a:pPr algn="ctr">
              <a:buNone/>
            </a:pPr>
            <a:r>
              <a:rPr lang="ru-RU" sz="2000" b="1" i="1" dirty="0" smtClean="0">
                <a:latin typeface="Times New Roman" pitchFamily="18" charset="0"/>
                <a:cs typeface="Times New Roman" pitchFamily="18" charset="0"/>
              </a:rPr>
              <a:t>Срок </a:t>
            </a:r>
            <a:r>
              <a:rPr lang="ru-RU" sz="2000" b="1" i="1" dirty="0" smtClean="0">
                <a:latin typeface="Times New Roman" pitchFamily="18" charset="0"/>
                <a:cs typeface="Times New Roman" pitchFamily="18" charset="0"/>
              </a:rPr>
              <a:t>и этапы реализации:</a:t>
            </a:r>
            <a:endParaRPr lang="ru-RU" sz="2000" i="1" dirty="0" smtClean="0">
              <a:latin typeface="Times New Roman" pitchFamily="18" charset="0"/>
              <a:cs typeface="Times New Roman" pitchFamily="18" charset="0"/>
            </a:endParaRPr>
          </a:p>
          <a:p>
            <a:pPr algn="ctr">
              <a:buNone/>
            </a:pPr>
            <a:r>
              <a:rPr lang="ru-RU" sz="2000" dirty="0" smtClean="0">
                <a:latin typeface="Times New Roman" pitchFamily="18" charset="0"/>
                <a:cs typeface="Times New Roman" pitchFamily="18" charset="0"/>
              </a:rPr>
              <a:t>I этап –Подготовительный </a:t>
            </a:r>
          </a:p>
          <a:p>
            <a:pPr algn="ctr">
              <a:buNone/>
            </a:pPr>
            <a:r>
              <a:rPr lang="ru-RU" sz="2000" dirty="0" smtClean="0">
                <a:latin typeface="Times New Roman" pitchFamily="18" charset="0"/>
                <a:cs typeface="Times New Roman" pitchFamily="18" charset="0"/>
              </a:rPr>
              <a:t>- сбор, анализ и подготовка представления информации ( сентябрь-ноябрь 2019г).</a:t>
            </a:r>
          </a:p>
          <a:p>
            <a:pPr algn="ctr">
              <a:buNone/>
            </a:pPr>
            <a:r>
              <a:rPr lang="ru-RU" sz="2000" dirty="0" smtClean="0">
                <a:latin typeface="Times New Roman" pitchFamily="18" charset="0"/>
                <a:cs typeface="Times New Roman" pitchFamily="18" charset="0"/>
              </a:rPr>
              <a:t>II этап – Основной</a:t>
            </a:r>
          </a:p>
          <a:p>
            <a:pPr algn="ctr">
              <a:buNone/>
            </a:pPr>
            <a:r>
              <a:rPr lang="ru-RU" sz="2000" dirty="0" smtClean="0">
                <a:latin typeface="Times New Roman" pitchFamily="18" charset="0"/>
                <a:cs typeface="Times New Roman" pitchFamily="18" charset="0"/>
              </a:rPr>
              <a:t>непосредственное проведение проекта</a:t>
            </a:r>
          </a:p>
          <a:p>
            <a:pPr algn="ctr">
              <a:buNone/>
            </a:pPr>
            <a:r>
              <a:rPr lang="ru-RU" sz="2000" dirty="0" smtClean="0">
                <a:latin typeface="Times New Roman" pitchFamily="18" charset="0"/>
                <a:cs typeface="Times New Roman" pitchFamily="18" charset="0"/>
              </a:rPr>
              <a:t> (январь-май 2019-20 г.);</a:t>
            </a:r>
          </a:p>
          <a:p>
            <a:pPr algn="ctr">
              <a:buNone/>
            </a:pPr>
            <a:r>
              <a:rPr lang="ru-RU" sz="2000" dirty="0" smtClean="0">
                <a:latin typeface="Times New Roman" pitchFamily="18" charset="0"/>
                <a:cs typeface="Times New Roman" pitchFamily="18" charset="0"/>
              </a:rPr>
              <a:t>III этап –  Итоговое </a:t>
            </a:r>
          </a:p>
          <a:p>
            <a:pPr algn="ctr"/>
            <a:r>
              <a:rPr lang="ru-RU" sz="2000" dirty="0" smtClean="0">
                <a:latin typeface="Times New Roman" pitchFamily="18" charset="0"/>
                <a:cs typeface="Times New Roman" pitchFamily="18" charset="0"/>
              </a:rPr>
              <a:t>групповое мероприятие «Спасибо за Подвиги!» (8мая 2020 года) и прохождение Бессмертным полком с семьями воспитанников на Параде, </a:t>
            </a:r>
            <a:r>
              <a:rPr lang="ru-RU" sz="2000" dirty="0" err="1" smtClean="0">
                <a:latin typeface="Times New Roman" pitchFamily="18" charset="0"/>
                <a:cs typeface="Times New Roman" pitchFamily="18" charset="0"/>
              </a:rPr>
              <a:t>посвящ</a:t>
            </a:r>
            <a:r>
              <a:rPr lang="ru-RU" sz="2000" dirty="0" smtClean="0">
                <a:latin typeface="Times New Roman" pitchFamily="18" charset="0"/>
                <a:cs typeface="Times New Roman" pitchFamily="18" charset="0"/>
              </a:rPr>
              <a:t>. Дню Победы 9 мая 2020 года</a:t>
            </a:r>
          </a:p>
          <a:p>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762000" y="228600"/>
            <a:ext cx="7924800" cy="1066800"/>
          </a:xfrm>
        </p:spPr>
        <p:txBody>
          <a:bodyPr>
            <a:normAutofit fontScale="90000"/>
          </a:bodyPr>
          <a:lstStyle/>
          <a:p>
            <a:r>
              <a:rPr lang="ru-RU" sz="2400" i="1" dirty="0" smtClean="0">
                <a:latin typeface="Times New Roman" pitchFamily="18" charset="0"/>
                <a:cs typeface="Times New Roman" pitchFamily="18" charset="0"/>
              </a:rPr>
              <a:t>Участники проекта:</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Дети подготовительной  к школе группы , родители, воспитатели, специалисты ДОУ</a:t>
            </a:r>
            <a:r>
              <a:rPr lang="ru-RU" sz="2400" dirty="0" smtClean="0"/>
              <a:t/>
            </a:r>
            <a:br>
              <a:rPr lang="ru-RU" sz="2400" dirty="0" smtClean="0"/>
            </a:br>
            <a:endParaRPr lang="ru-RU" sz="2400" dirty="0">
              <a:latin typeface="Times New Roman" pitchFamily="18" charset="0"/>
              <a:cs typeface="Times New Roman" pitchFamily="18" charset="0"/>
            </a:endParaRPr>
          </a:p>
        </p:txBody>
      </p:sp>
      <p:sp>
        <p:nvSpPr>
          <p:cNvPr id="6" name="Содержимое 5"/>
          <p:cNvSpPr>
            <a:spLocks noGrp="1"/>
          </p:cNvSpPr>
          <p:nvPr>
            <p:ph idx="1"/>
          </p:nvPr>
        </p:nvSpPr>
        <p:spPr>
          <a:xfrm>
            <a:off x="2286000" y="1371600"/>
            <a:ext cx="6629400" cy="5105400"/>
          </a:xfrm>
        </p:spPr>
        <p:txBody>
          <a:bodyPr>
            <a:normAutofit/>
          </a:bodyPr>
          <a:lstStyle/>
          <a:p>
            <a:pPr algn="ctr">
              <a:buNone/>
            </a:pPr>
            <a:r>
              <a:rPr lang="ru-RU" sz="2400" b="1" i="1" dirty="0" smtClean="0">
                <a:latin typeface="Times New Roman" pitchFamily="18" charset="0"/>
                <a:cs typeface="Times New Roman" pitchFamily="18" charset="0"/>
              </a:rPr>
              <a:t>Предполагаемые конечные результаты</a:t>
            </a:r>
            <a:r>
              <a:rPr lang="ru-RU" sz="2400" i="1" dirty="0" smtClean="0">
                <a:latin typeface="Times New Roman" pitchFamily="18" charset="0"/>
                <a:cs typeface="Times New Roman" pitchFamily="18" charset="0"/>
              </a:rPr>
              <a:t>.</a:t>
            </a:r>
          </a:p>
          <a:p>
            <a:pPr algn="ctr">
              <a:buNone/>
            </a:pPr>
            <a:r>
              <a:rPr lang="ru-RU" sz="2000" b="1" i="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Расширены знания детей о Великой Отечественной войне.</a:t>
            </a:r>
          </a:p>
          <a:p>
            <a:pPr algn="ctr">
              <a:buNone/>
            </a:pPr>
            <a:r>
              <a:rPr lang="ru-RU" sz="2000" dirty="0" smtClean="0">
                <a:latin typeface="Times New Roman" pitchFamily="18" charset="0"/>
                <a:cs typeface="Times New Roman" pitchFamily="18" charset="0"/>
              </a:rPr>
              <a:t>-Сформировать уважительное отношение к участникам войны, их мужеству и подвигам.</a:t>
            </a:r>
          </a:p>
          <a:p>
            <a:pPr lvl="0" algn="ctr">
              <a:buNone/>
            </a:pPr>
            <a:r>
              <a:rPr lang="ru-RU" sz="2000" dirty="0" smtClean="0">
                <a:latin typeface="Times New Roman" pitchFamily="18" charset="0"/>
                <a:cs typeface="Times New Roman" pitchFamily="18" charset="0"/>
              </a:rPr>
              <a:t>-Продолжать формировать нравственно – патриотические качества воспитанников.</a:t>
            </a:r>
          </a:p>
          <a:p>
            <a:pPr lvl="0" algn="ctr">
              <a:buNone/>
            </a:pPr>
            <a:r>
              <a:rPr lang="ru-RU" sz="2000" dirty="0" smtClean="0">
                <a:latin typeface="Times New Roman" pitchFamily="18" charset="0"/>
                <a:cs typeface="Times New Roman" pitchFamily="18" charset="0"/>
              </a:rPr>
              <a:t>-Осознание родителями важности патриотического воспитания дошкольников. </a:t>
            </a:r>
          </a:p>
          <a:p>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457200" y="152400"/>
            <a:ext cx="8229600" cy="838200"/>
          </a:xfrm>
        </p:spPr>
        <p:txBody>
          <a:bodyPr>
            <a:normAutofit/>
          </a:bodyPr>
          <a:lstStyle/>
          <a:p>
            <a:r>
              <a:rPr lang="ru-RU" sz="2400" b="1" i="1" dirty="0" smtClean="0">
                <a:latin typeface="Times New Roman" pitchFamily="18" charset="0"/>
                <a:cs typeface="Times New Roman" pitchFamily="18" charset="0"/>
              </a:rPr>
              <a:t>План реализации проекта</a:t>
            </a:r>
            <a:r>
              <a:rPr lang="ru-RU" sz="2400" dirty="0" smtClean="0"/>
              <a:t/>
            </a:r>
            <a:br>
              <a:rPr lang="ru-RU" sz="2400" dirty="0" smtClean="0"/>
            </a:br>
            <a:endParaRPr lang="ru-RU" sz="2400" dirty="0">
              <a:latin typeface="Times New Roman" pitchFamily="18" charset="0"/>
              <a:cs typeface="Times New Roman" pitchFamily="18" charset="0"/>
            </a:endParaRPr>
          </a:p>
        </p:txBody>
      </p:sp>
      <p:sp>
        <p:nvSpPr>
          <p:cNvPr id="6" name="Содержимое 5"/>
          <p:cNvSpPr>
            <a:spLocks noGrp="1"/>
          </p:cNvSpPr>
          <p:nvPr>
            <p:ph idx="1"/>
          </p:nvPr>
        </p:nvSpPr>
        <p:spPr>
          <a:xfrm>
            <a:off x="1676400" y="838200"/>
            <a:ext cx="7315200" cy="5287963"/>
          </a:xfrm>
        </p:spPr>
        <p:txBody>
          <a:bodyPr>
            <a:normAutofit/>
          </a:bodyPr>
          <a:lstStyle/>
          <a:p>
            <a:pPr>
              <a:buNone/>
            </a:pPr>
            <a:endParaRPr lang="ru-RU" sz="1600" dirty="0" smtClean="0"/>
          </a:p>
          <a:p>
            <a:pPr algn="ctr"/>
            <a:r>
              <a:rPr lang="ru-RU" sz="2000" b="1" i="1" dirty="0" smtClean="0">
                <a:latin typeface="Times New Roman" pitchFamily="18" charset="0"/>
                <a:cs typeface="Times New Roman" pitchFamily="18" charset="0"/>
              </a:rPr>
              <a:t>Подготовительный этап</a:t>
            </a:r>
            <a:endParaRPr lang="ru-RU" sz="2000" i="1" dirty="0" smtClean="0">
              <a:latin typeface="Times New Roman" pitchFamily="18" charset="0"/>
              <a:cs typeface="Times New Roman" pitchFamily="18" charset="0"/>
            </a:endParaRPr>
          </a:p>
          <a:p>
            <a:pPr algn="ctr"/>
            <a:r>
              <a:rPr lang="ru-RU" sz="2000" i="1" dirty="0" smtClean="0">
                <a:latin typeface="Times New Roman" pitchFamily="18" charset="0"/>
                <a:cs typeface="Times New Roman" pitchFamily="18" charset="0"/>
              </a:rPr>
              <a:t>А</a:t>
            </a:r>
            <a:r>
              <a:rPr lang="en-US" sz="2000" i="1" dirty="0" err="1" smtClean="0">
                <a:latin typeface="Times New Roman" pitchFamily="18" charset="0"/>
                <a:cs typeface="Times New Roman" pitchFamily="18" charset="0"/>
              </a:rPr>
              <a:t>нализ</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предметно-развивающей</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среды</a:t>
            </a:r>
            <a:r>
              <a:rPr lang="ru-RU" sz="2000" i="1" dirty="0" smtClean="0">
                <a:latin typeface="Times New Roman" pitchFamily="18" charset="0"/>
                <a:cs typeface="Times New Roman" pitchFamily="18" charset="0"/>
              </a:rPr>
              <a:t>(сентябрь)</a:t>
            </a:r>
          </a:p>
          <a:p>
            <a:pPr algn="ctr"/>
            <a:r>
              <a:rPr lang="ru-RU" sz="2000" i="1" dirty="0" smtClean="0">
                <a:latin typeface="Times New Roman" pitchFamily="18" charset="0"/>
                <a:cs typeface="Times New Roman" pitchFamily="18" charset="0"/>
              </a:rPr>
              <a:t>Блиц-опрос (диагностика) детей </a:t>
            </a:r>
            <a:r>
              <a:rPr lang="ru-RU" sz="2000" b="1" i="1" dirty="0" smtClean="0">
                <a:latin typeface="Times New Roman" pitchFamily="18" charset="0"/>
                <a:cs typeface="Times New Roman" pitchFamily="18" charset="0"/>
              </a:rPr>
              <a:t>«Что ты знаешь о Великой Отечественной войне?»</a:t>
            </a:r>
            <a:endParaRPr lang="ru-RU" sz="2000" i="1" dirty="0" smtClean="0">
              <a:latin typeface="Times New Roman" pitchFamily="18" charset="0"/>
              <a:cs typeface="Times New Roman" pitchFamily="18" charset="0"/>
            </a:endParaRPr>
          </a:p>
          <a:p>
            <a:pPr algn="ctr"/>
            <a:r>
              <a:rPr lang="ru-RU" sz="2000" i="1" dirty="0" smtClean="0">
                <a:latin typeface="Times New Roman" pitchFamily="18" charset="0"/>
                <a:cs typeface="Times New Roman" pitchFamily="18" charset="0"/>
              </a:rPr>
              <a:t>(Сентябрь-октябрь)</a:t>
            </a:r>
          </a:p>
          <a:p>
            <a:pPr algn="ctr"/>
            <a:r>
              <a:rPr lang="ru-RU" sz="2000" i="1" dirty="0" smtClean="0">
                <a:latin typeface="Times New Roman" pitchFamily="18" charset="0"/>
                <a:cs typeface="Times New Roman" pitchFamily="18" charset="0"/>
              </a:rPr>
              <a:t>Анкетирование родителей «Отношение к необходимости патриотического воспитания»</a:t>
            </a:r>
          </a:p>
          <a:p>
            <a:pPr algn="ctr"/>
            <a:r>
              <a:rPr lang="ru-RU" sz="2000" i="1" dirty="0" smtClean="0">
                <a:latin typeface="Times New Roman" pitchFamily="18" charset="0"/>
                <a:cs typeface="Times New Roman" pitchFamily="18" charset="0"/>
              </a:rPr>
              <a:t>(Сентябрь-октябрь)</a:t>
            </a:r>
          </a:p>
          <a:p>
            <a:pPr algn="ctr"/>
            <a:r>
              <a:rPr lang="ru-RU" sz="2000" i="1" dirty="0" smtClean="0">
                <a:latin typeface="Times New Roman" pitchFamily="18" charset="0"/>
                <a:cs typeface="Times New Roman" pitchFamily="18" charset="0"/>
              </a:rPr>
              <a:t>Изучение методической литературы</a:t>
            </a:r>
          </a:p>
          <a:p>
            <a:pPr algn="ctr"/>
            <a:r>
              <a:rPr lang="ru-RU" sz="2000" i="1" dirty="0" smtClean="0">
                <a:latin typeface="Times New Roman" pitchFamily="18" charset="0"/>
                <a:cs typeface="Times New Roman" pitchFamily="18" charset="0"/>
              </a:rPr>
              <a:t>Консультация для родителей</a:t>
            </a:r>
            <a:r>
              <a:rPr lang="ru-RU" sz="2000" i="1" dirty="0" smtClean="0">
                <a:latin typeface="Times New Roman" pitchFamily="18" charset="0"/>
                <a:cs typeface="Times New Roman" pitchFamily="18" charset="0"/>
              </a:rPr>
              <a:t>:</a:t>
            </a:r>
          </a:p>
          <a:p>
            <a:pPr algn="ctr"/>
            <a:r>
              <a:rPr lang="ru-RU"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«Как рассказать ребенку о войне? »</a:t>
            </a:r>
          </a:p>
          <a:p>
            <a:pPr algn="ctr"/>
            <a:r>
              <a:rPr lang="ru-RU" sz="2000" i="1" dirty="0" smtClean="0">
                <a:latin typeface="Times New Roman" pitchFamily="18" charset="0"/>
                <a:cs typeface="Times New Roman" pitchFamily="18" charset="0"/>
              </a:rPr>
              <a:t>Возложение цветов к обелиску Славы</a:t>
            </a:r>
          </a:p>
          <a:p>
            <a:endParaRPr lang="ru-RU" sz="1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18946" y="0"/>
            <a:ext cx="9125054" cy="6872267"/>
          </a:xfrm>
          <a:prstGeom prst="rect">
            <a:avLst/>
          </a:prstGeom>
        </p:spPr>
      </p:pic>
      <p:sp>
        <p:nvSpPr>
          <p:cNvPr id="5" name="Заголовок 4"/>
          <p:cNvSpPr>
            <a:spLocks noGrp="1"/>
          </p:cNvSpPr>
          <p:nvPr>
            <p:ph type="title"/>
          </p:nvPr>
        </p:nvSpPr>
        <p:spPr>
          <a:xfrm>
            <a:off x="838200" y="274638"/>
            <a:ext cx="7848600" cy="487362"/>
          </a:xfrm>
        </p:spPr>
        <p:txBody>
          <a:bodyPr>
            <a:normAutofit fontScale="90000"/>
          </a:bodyPr>
          <a:lstStyle/>
          <a:p>
            <a:endParaRPr lang="ru-RU" dirty="0"/>
          </a:p>
        </p:txBody>
      </p:sp>
      <p:sp>
        <p:nvSpPr>
          <p:cNvPr id="6" name="Содержимое 5"/>
          <p:cNvSpPr>
            <a:spLocks noGrp="1"/>
          </p:cNvSpPr>
          <p:nvPr>
            <p:ph idx="1"/>
          </p:nvPr>
        </p:nvSpPr>
        <p:spPr>
          <a:xfrm>
            <a:off x="838200" y="762000"/>
            <a:ext cx="7848600" cy="5638800"/>
          </a:xfrm>
        </p:spPr>
        <p:txBody>
          <a:bodyPr>
            <a:normAutofit/>
          </a:bodyPr>
          <a:lstStyle/>
          <a:p>
            <a:pPr algn="ctr"/>
            <a:r>
              <a:rPr lang="ru-RU" sz="2000" i="1" dirty="0" smtClean="0">
                <a:latin typeface="Times New Roman" pitchFamily="18" charset="0"/>
                <a:cs typeface="Times New Roman" pitchFamily="18" charset="0"/>
              </a:rPr>
              <a:t>Блиц-опрос (диагностика) детей </a:t>
            </a:r>
          </a:p>
          <a:p>
            <a:pPr algn="ctr"/>
            <a:r>
              <a:rPr lang="ru-RU" sz="2000" b="1" i="1" dirty="0" smtClean="0">
                <a:latin typeface="Times New Roman" pitchFamily="18" charset="0"/>
                <a:cs typeface="Times New Roman" pitchFamily="18" charset="0"/>
              </a:rPr>
              <a:t>«Что ты знаешь о Великой Отечественной войне?»</a:t>
            </a:r>
            <a:endParaRPr lang="ru-RU" sz="2000" i="1" dirty="0" smtClean="0">
              <a:latin typeface="Times New Roman" pitchFamily="18" charset="0"/>
              <a:cs typeface="Times New Roman" pitchFamily="18" charset="0"/>
            </a:endParaRPr>
          </a:p>
          <a:p>
            <a:pPr algn="ctr"/>
            <a:r>
              <a:rPr lang="ru-RU" sz="2000" i="1" dirty="0" smtClean="0">
                <a:latin typeface="Times New Roman" pitchFamily="18" charset="0"/>
                <a:cs typeface="Times New Roman" pitchFamily="18" charset="0"/>
              </a:rPr>
              <a:t>(Сентябрь-октябрь)</a:t>
            </a:r>
          </a:p>
          <a:p>
            <a:pPr algn="ctr">
              <a:buNone/>
            </a:pPr>
            <a:r>
              <a:rPr lang="ru-RU" sz="2000" i="1" dirty="0" smtClean="0">
                <a:latin typeface="Times New Roman" pitchFamily="18" charset="0"/>
                <a:cs typeface="Times New Roman" pitchFamily="18" charset="0"/>
              </a:rPr>
              <a:t>В ходе  опроса каждому воспитаннику в индивидуальном порядке был задан ряд вопросов : «какой праздник отмечает страна 9 мая?»; «Твой прадедушки или прабабушка были на войне?»; «Кто такой ветеран?» и т.п.</a:t>
            </a:r>
          </a:p>
          <a:p>
            <a:pPr algn="r">
              <a:buNone/>
            </a:pPr>
            <a:endParaRPr lang="ru-RU" sz="2000" i="1" dirty="0" smtClean="0">
              <a:latin typeface="Times New Roman" pitchFamily="18" charset="0"/>
              <a:cs typeface="Times New Roman" pitchFamily="18" charset="0"/>
            </a:endParaRPr>
          </a:p>
          <a:p>
            <a:pPr algn="r">
              <a:buNone/>
            </a:pPr>
            <a:endParaRPr lang="ru-RU" sz="2000" i="1" smtClean="0">
              <a:latin typeface="Times New Roman" pitchFamily="18" charset="0"/>
              <a:cs typeface="Times New Roman" pitchFamily="18" charset="0"/>
            </a:endParaRPr>
          </a:p>
          <a:p>
            <a:pPr algn="r">
              <a:buNone/>
            </a:pPr>
            <a:r>
              <a:rPr lang="ru-RU" sz="2000" i="1" smtClean="0">
                <a:latin typeface="Times New Roman" pitchFamily="18" charset="0"/>
                <a:cs typeface="Times New Roman" pitchFamily="18" charset="0"/>
              </a:rPr>
              <a:t>Большинство </a:t>
            </a:r>
            <a:r>
              <a:rPr lang="ru-RU" sz="2000" i="1" dirty="0" smtClean="0">
                <a:latin typeface="Times New Roman" pitchFamily="18" charset="0"/>
                <a:cs typeface="Times New Roman" pitchFamily="18" charset="0"/>
              </a:rPr>
              <a:t>опрошенных воспитанников </a:t>
            </a:r>
            <a:r>
              <a:rPr lang="ru-RU" sz="2000" i="1" dirty="0" smtClean="0">
                <a:latin typeface="Times New Roman" pitchFamily="18" charset="0"/>
                <a:cs typeface="Times New Roman" pitchFamily="18" charset="0"/>
              </a:rPr>
              <a:t>показали</a:t>
            </a:r>
          </a:p>
          <a:p>
            <a:pPr algn="r">
              <a:buNone/>
            </a:pPr>
            <a:r>
              <a:rPr lang="ru-RU"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средний уровень знаний, что подтвердило актуальность и цель нашего проекта</a:t>
            </a:r>
          </a:p>
          <a:p>
            <a:endParaRPr lang="ru-RU" sz="20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762000" y="0"/>
            <a:ext cx="8382000" cy="990600"/>
          </a:xfrm>
        </p:spPr>
        <p:txBody>
          <a:bodyPr>
            <a:normAutofit fontScale="90000"/>
          </a:bodyPr>
          <a:lstStyle/>
          <a:p>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Анкетирование родителей «Отношение к необходимости патриотического воспитания»</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(Сентябрь-октябрь)</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dirty="0"/>
          </a:p>
        </p:txBody>
      </p:sp>
      <p:sp>
        <p:nvSpPr>
          <p:cNvPr id="6" name="Содержимое 5"/>
          <p:cNvSpPr>
            <a:spLocks noGrp="1"/>
          </p:cNvSpPr>
          <p:nvPr>
            <p:ph idx="1"/>
          </p:nvPr>
        </p:nvSpPr>
        <p:spPr>
          <a:xfrm>
            <a:off x="2133600" y="762000"/>
            <a:ext cx="7010400" cy="5364163"/>
          </a:xfrm>
        </p:spPr>
        <p:txBody>
          <a:bodyPr>
            <a:normAutofit/>
          </a:bodyPr>
          <a:lstStyle/>
          <a:p>
            <a:pPr algn="ctr"/>
            <a:r>
              <a:rPr lang="ru-RU" sz="2000" b="1" dirty="0" smtClean="0">
                <a:latin typeface="Monotype Corsiva" pitchFamily="66" charset="0"/>
              </a:rPr>
              <a:t>Цель: Изучение отношения родителей к необходимости воспитания в дошкольном учреждении</a:t>
            </a:r>
          </a:p>
          <a:p>
            <a:pPr algn="r"/>
            <a:r>
              <a:rPr lang="ru-RU" sz="2000" dirty="0" smtClean="0">
                <a:latin typeface="Monotype Corsiva" pitchFamily="66" charset="0"/>
              </a:rPr>
              <a:t>На первый вопрос : «</a:t>
            </a:r>
            <a:r>
              <a:rPr lang="ru-RU" sz="2000" b="1" dirty="0" smtClean="0">
                <a:latin typeface="Monotype Corsiva" pitchFamily="66" charset="0"/>
              </a:rPr>
              <a:t>Что Вы понимаете под термином «патриотическое воспитание»?</a:t>
            </a:r>
            <a:r>
              <a:rPr lang="ru-RU" sz="2000" dirty="0" smtClean="0">
                <a:latin typeface="Monotype Corsiva" pitchFamily="66" charset="0"/>
              </a:rPr>
              <a:t>-</a:t>
            </a:r>
          </a:p>
          <a:p>
            <a:pPr algn="r">
              <a:buNone/>
            </a:pPr>
            <a:r>
              <a:rPr lang="ru-RU" sz="2000" dirty="0" smtClean="0">
                <a:latin typeface="Monotype Corsiva" pitchFamily="66" charset="0"/>
              </a:rPr>
              <a:t>100% респондентов отметили :любовь к Родине, уважение и почитание ее традиций;</a:t>
            </a:r>
          </a:p>
          <a:p>
            <a:pPr algn="r">
              <a:buNone/>
            </a:pPr>
            <a:r>
              <a:rPr lang="ru-RU" sz="2000" dirty="0" smtClean="0">
                <a:latin typeface="Monotype Corsiva" pitchFamily="66" charset="0"/>
              </a:rPr>
              <a:t>60%респондентов  отметили дополнительно: знание истории своей Родины; готовность выполнить гражданский долг; любовь к семье, обществу, своей стране</a:t>
            </a:r>
          </a:p>
          <a:p>
            <a:pPr algn="r"/>
            <a:r>
              <a:rPr lang="ru-RU" sz="2000" dirty="0" smtClean="0">
                <a:latin typeface="Monotype Corsiva" pitchFamily="66" charset="0"/>
              </a:rPr>
              <a:t>На второй вопрос: </a:t>
            </a:r>
            <a:r>
              <a:rPr lang="ru-RU" sz="2000" b="1" dirty="0" smtClean="0">
                <a:latin typeface="Monotype Corsiva" pitchFamily="66" charset="0"/>
              </a:rPr>
              <a:t>«Возможно ли патриотическое воспитание в детском саду?»-</a:t>
            </a:r>
            <a:r>
              <a:rPr lang="ru-RU" sz="2000" dirty="0" smtClean="0">
                <a:latin typeface="Monotype Corsiva" pitchFamily="66" charset="0"/>
              </a:rPr>
              <a:t>все родители, которые участвовали в анкетировании ответили утвердительно.</a:t>
            </a:r>
          </a:p>
          <a:p>
            <a:pPr algn="r"/>
            <a:r>
              <a:rPr lang="ru-RU" sz="2000" dirty="0" smtClean="0">
                <a:latin typeface="Monotype Corsiva" pitchFamily="66" charset="0"/>
              </a:rPr>
              <a:t>На третий вопрос: </a:t>
            </a:r>
            <a:r>
              <a:rPr lang="ru-RU" sz="2000" b="1" dirty="0" smtClean="0">
                <a:latin typeface="Monotype Corsiva" pitchFamily="66" charset="0"/>
              </a:rPr>
              <a:t>«Как Вы считаете, кто несет ответственность за патриотическое воспитание детей-педагогов или родители?»</a:t>
            </a:r>
          </a:p>
          <a:p>
            <a:pPr algn="r">
              <a:buNone/>
            </a:pPr>
            <a:r>
              <a:rPr lang="ru-RU" sz="2000" dirty="0" smtClean="0">
                <a:latin typeface="Monotype Corsiva" pitchFamily="66" charset="0"/>
              </a:rPr>
              <a:t>27% респондентов ответили-родители,а73%-родители и педагоги</a:t>
            </a:r>
            <a:endParaRPr lang="ru-RU" sz="2000"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82020.png"/>
          <p:cNvPicPr>
            <a:picLocks noChangeAspect="1"/>
          </p:cNvPicPr>
          <p:nvPr/>
        </p:nvPicPr>
        <p:blipFill>
          <a:blip r:embed="rId2"/>
          <a:stretch>
            <a:fillRect/>
          </a:stretch>
        </p:blipFill>
        <p:spPr>
          <a:xfrm>
            <a:off x="0" y="0"/>
            <a:ext cx="9125054" cy="6872267"/>
          </a:xfrm>
          <a:prstGeom prst="rect">
            <a:avLst/>
          </a:prstGeom>
        </p:spPr>
      </p:pic>
      <p:sp>
        <p:nvSpPr>
          <p:cNvPr id="5" name="Заголовок 4"/>
          <p:cNvSpPr>
            <a:spLocks noGrp="1"/>
          </p:cNvSpPr>
          <p:nvPr>
            <p:ph type="title"/>
          </p:nvPr>
        </p:nvSpPr>
        <p:spPr>
          <a:xfrm>
            <a:off x="762000" y="274638"/>
            <a:ext cx="7924800" cy="563562"/>
          </a:xfrm>
        </p:spPr>
        <p:txBody>
          <a:bodyPr>
            <a:normAutofit fontScale="90000"/>
          </a:bodyPr>
          <a:lstStyle/>
          <a:p>
            <a:endParaRPr lang="ru-RU" dirty="0"/>
          </a:p>
        </p:txBody>
      </p:sp>
      <p:sp>
        <p:nvSpPr>
          <p:cNvPr id="6" name="Содержимое 5"/>
          <p:cNvSpPr>
            <a:spLocks noGrp="1"/>
          </p:cNvSpPr>
          <p:nvPr>
            <p:ph idx="1"/>
          </p:nvPr>
        </p:nvSpPr>
        <p:spPr>
          <a:xfrm>
            <a:off x="2057400" y="304800"/>
            <a:ext cx="7086600" cy="6172200"/>
          </a:xfrm>
        </p:spPr>
        <p:txBody>
          <a:bodyPr>
            <a:normAutofit/>
          </a:bodyPr>
          <a:lstStyle/>
          <a:p>
            <a:r>
              <a:rPr lang="ru-RU" sz="2000" dirty="0" smtClean="0">
                <a:latin typeface="Monotype Corsiva" pitchFamily="66" charset="0"/>
              </a:rPr>
              <a:t>На четвертый вопрос: </a:t>
            </a:r>
            <a:r>
              <a:rPr lang="ru-RU" sz="2000" b="1" dirty="0" smtClean="0">
                <a:latin typeface="Monotype Corsiva" pitchFamily="66" charset="0"/>
              </a:rPr>
              <a:t>«Как Вы считаете, следует ли знакомить детей дошкольного возраста с символикой государства, традициями, памятными датами»-</a:t>
            </a:r>
            <a:r>
              <a:rPr lang="ru-RU" sz="2000" dirty="0" smtClean="0">
                <a:latin typeface="Monotype Corsiva" pitchFamily="66" charset="0"/>
              </a:rPr>
              <a:t>все родители ответили утвердительно</a:t>
            </a:r>
          </a:p>
          <a:p>
            <a:r>
              <a:rPr lang="ru-RU" sz="2000" dirty="0" smtClean="0">
                <a:latin typeface="Monotype Corsiva" pitchFamily="66" charset="0"/>
              </a:rPr>
              <a:t>На пятый вопрос: </a:t>
            </a:r>
            <a:r>
              <a:rPr lang="ru-RU" sz="2000" b="1" dirty="0" smtClean="0">
                <a:latin typeface="Monotype Corsiva" pitchFamily="66" charset="0"/>
              </a:rPr>
              <a:t>«Посещаете ли вы вместе с детьми музеи и выставки? Если нет, то почему?»</a:t>
            </a:r>
          </a:p>
          <a:p>
            <a:r>
              <a:rPr lang="ru-RU" sz="2000" b="1" dirty="0" smtClean="0">
                <a:latin typeface="Monotype Corsiva" pitchFamily="66" charset="0"/>
              </a:rPr>
              <a:t>47% респондентов ответили- «иногда» ;40%-«да» и 13%- «нет»</a:t>
            </a:r>
          </a:p>
          <a:p>
            <a:pPr algn="r">
              <a:buNone/>
            </a:pPr>
            <a:r>
              <a:rPr lang="ru-RU" sz="2000" b="1" dirty="0" smtClean="0">
                <a:latin typeface="Monotype Corsiva" pitchFamily="66" charset="0"/>
              </a:rPr>
              <a:t> Вывод: Родители понимают свою значимость  в нравственно-патриотическом воспитании детей. Именно пример, конкретный факт из жизни старших членов семьи (дедушек и бабушек, участников Великой Отечественной войны, их фронтовых и трудовых подвигов) помогает привить детям такие важные понятия, как "долг перед Родиной", "любовь к Отечеству", "трудовой подвиг" и т.д. Важно подвести ребенка  через собственный пример к пониманию, что мы победили потому, что любим свою Отчизну, Родина чтит своих героев,.</a:t>
            </a:r>
            <a:endParaRPr lang="ru-RU" sz="2000" b="1"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665</Words>
  <PresentationFormat>Экран (4:3)</PresentationFormat>
  <Paragraphs>97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Долгосрочный  проект по нравственно-патриотическому воспитанию "75-летию Победы посвящается"</vt:lpstr>
      <vt:lpstr>Слайд 2</vt:lpstr>
      <vt:lpstr>Тип проекта: познавательно-патриотический, социально-значимый   Цель проекта: создание условий для формирования гражданской позиции и нравственно-патриотических чувств у старших дошкольников посредством знакомства с историческим событием нашей страны — Великой   Отечественной войной.          Задачи проекта: -расширять знания о таких понятиях как слава,  мужество, героизм, защита;  -познакомить с именами и подвигами  Юных героев-защитников; -воспитывать в детях гордость  за историческое прошлое Родины,  любовь и уважение к своему народу; ориентировать родителей  на патриотическое воспитание в семье. </vt:lpstr>
      <vt:lpstr>Слайд 4</vt:lpstr>
      <vt:lpstr>Участники проекта: Дети подготовительной  к школе группы , родители, воспитатели, специалисты ДОУ </vt:lpstr>
      <vt:lpstr>План реализации проекта </vt:lpstr>
      <vt:lpstr>Слайд 7</vt:lpstr>
      <vt:lpstr>  Анкетирование родителей «Отношение к необходимости патриотического воспитания» (Сентябрь-октябрь) </vt:lpstr>
      <vt:lpstr>Слайд 9</vt:lpstr>
      <vt:lpstr>Основной этап</vt:lpstr>
      <vt:lpstr>Основной этап</vt:lpstr>
      <vt:lpstr>Основной этап</vt:lpstr>
      <vt:lpstr>Заключительный этап</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Долгосрочный  проект по нравственно-патриотическому воспитанию "75-летию Победы посвящается"</dc:title>
  <cp:lastModifiedBy>Admin</cp:lastModifiedBy>
  <cp:revision>4</cp:revision>
  <dcterms:modified xsi:type="dcterms:W3CDTF">2019-12-03T13:09:44Z</dcterms:modified>
</cp:coreProperties>
</file>